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Barlow Medium"/>
      <p:regular r:id="rId17"/>
    </p:embeddedFont>
    <p:embeddedFont>
      <p:font typeface="Barlow Medium"/>
      <p:regular r:id="rId18"/>
    </p:embeddedFont>
    <p:embeddedFont>
      <p:font typeface="Barlow Medium"/>
      <p:regular r:id="rId19"/>
    </p:embeddedFont>
    <p:embeddedFont>
      <p:font typeface="Barlow Medium"/>
      <p:regular r:id="rId20"/>
    </p:embeddedFont>
    <p:embeddedFont>
      <p:font typeface="Barlow"/>
      <p:regular r:id="rId21"/>
    </p:embeddedFont>
    <p:embeddedFont>
      <p:font typeface="Barlow"/>
      <p:regular r:id="rId22"/>
    </p:embeddedFont>
    <p:embeddedFont>
      <p:font typeface="Barlow"/>
      <p:regular r:id="rId23"/>
    </p:embeddedFont>
    <p:embeddedFont>
      <p:font typeface="Barlow"/>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3-1.png>
</file>

<file path=ppt/media/image-5-1.png>
</file>

<file path=ppt/media/image-5-2.png>
</file>

<file path=ppt/media/image-5-3.png>
</file>

<file path=ppt/media/image-5-4.png>
</file>

<file path=ppt/media/image-5-5.png>
</file>

<file path=ppt/media/image-6-1.png>
</file>

<file path=ppt/media/image-7-1.png>
</file>

<file path=ppt/media/image-8-1.png>
</file>

<file path=ppt/media/image-8-2.png>
</file>

<file path=ppt/media/image-8-3.png>
</file>

<file path=ppt/media/image-8-4.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663660"/>
            <a:ext cx="7415927" cy="1371600"/>
          </a:xfrm>
          <a:prstGeom prst="rect">
            <a:avLst/>
          </a:prstGeom>
          <a:noFill/>
          <a:ln/>
        </p:spPr>
        <p:txBody>
          <a:bodyPr wrap="square" lIns="0" tIns="0" rIns="0" bIns="0" rtlCol="0" anchor="t"/>
          <a:lstStyle/>
          <a:p>
            <a:pPr algn="l" indent="0" marL="0">
              <a:lnSpc>
                <a:spcPts val="5400"/>
              </a:lnSpc>
              <a:buNone/>
            </a:pPr>
            <a:r>
              <a:rPr lang="en-US" sz="4300" dirty="0">
                <a:solidFill>
                  <a:srgbClr val="FFFFFF"/>
                </a:solidFill>
                <a:latin typeface="Barlow Medium" pitchFamily="34" charset="0"/>
                <a:ea typeface="Barlow Medium" pitchFamily="34" charset="-122"/>
                <a:cs typeface="Barlow Medium" pitchFamily="34" charset="-120"/>
              </a:rPr>
              <a:t>Security Surveillance Drone System</a:t>
            </a:r>
            <a:endParaRPr lang="en-US" sz="4300" dirty="0"/>
          </a:p>
        </p:txBody>
      </p:sp>
      <p:sp>
        <p:nvSpPr>
          <p:cNvPr id="4" name="Text 1"/>
          <p:cNvSpPr/>
          <p:nvPr/>
        </p:nvSpPr>
        <p:spPr>
          <a:xfrm>
            <a:off x="6350437" y="3405545"/>
            <a:ext cx="7415927" cy="3160395"/>
          </a:xfrm>
          <a:prstGeom prst="rect">
            <a:avLst/>
          </a:prstGeom>
          <a:noFill/>
          <a:ln/>
        </p:spPr>
        <p:txBody>
          <a:bodyPr wrap="squar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 The Security Surveillance Drone System is an advanced autonomous aerial surveillance platform designed to enhance public safety and support law enforcement operations. This system utilizes cutting-edge drone technology, computer vision, and artificial intelligence to detect suspicious activities, monitor urban areas, and provide real-time alerts to authorities. This project implements a Pluto-based drone system specifically designed for crime detection and prevention.</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2204085"/>
            <a:ext cx="5486400" cy="685800"/>
          </a:xfrm>
          <a:prstGeom prst="rect">
            <a:avLst/>
          </a:prstGeom>
          <a:noFill/>
          <a:ln/>
        </p:spPr>
        <p:txBody>
          <a:bodyPr wrap="none" lIns="0" tIns="0" rIns="0" bIns="0" rtlCol="0" anchor="t"/>
          <a:lstStyle/>
          <a:p>
            <a:pPr algn="l" indent="0" marL="0">
              <a:lnSpc>
                <a:spcPts val="5400"/>
              </a:lnSpc>
              <a:buNone/>
            </a:pPr>
            <a:r>
              <a:rPr lang="en-US" sz="4300" dirty="0">
                <a:solidFill>
                  <a:srgbClr val="FFFFFF"/>
                </a:solidFill>
                <a:latin typeface="Barlow Medium" pitchFamily="34" charset="0"/>
                <a:ea typeface="Barlow Medium" pitchFamily="34" charset="-122"/>
                <a:cs typeface="Barlow Medium" pitchFamily="34" charset="-120"/>
              </a:rPr>
              <a:t>Conclusion</a:t>
            </a:r>
            <a:endParaRPr lang="en-US" sz="4300" dirty="0"/>
          </a:p>
        </p:txBody>
      </p:sp>
      <p:sp>
        <p:nvSpPr>
          <p:cNvPr id="4" name="Text 1"/>
          <p:cNvSpPr/>
          <p:nvPr/>
        </p:nvSpPr>
        <p:spPr>
          <a:xfrm>
            <a:off x="6350437" y="3260169"/>
            <a:ext cx="7415927" cy="2765346"/>
          </a:xfrm>
          <a:prstGeom prst="rect">
            <a:avLst/>
          </a:prstGeom>
          <a:noFill/>
          <a:ln/>
        </p:spPr>
        <p:txBody>
          <a:bodyPr wrap="squar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The Security Surveillance Drone System represents a significant advancement in public safety technology, combining autonomous aerial systems with advanced detection algorithms while maintaining strict privacy standards. The implementation of this system using the Pluto framework demonstrates the potential of autonomous drone technology to enhance public safety and support law enforcement operations.</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1674733"/>
            <a:ext cx="10558582" cy="685800"/>
          </a:xfrm>
          <a:prstGeom prst="rect">
            <a:avLst/>
          </a:prstGeom>
          <a:noFill/>
          <a:ln/>
        </p:spPr>
        <p:txBody>
          <a:bodyPr wrap="none" lIns="0" tIns="0" rIns="0" bIns="0" rtlCol="0" anchor="t"/>
          <a:lstStyle/>
          <a:p>
            <a:pPr algn="l" indent="0" marL="0">
              <a:lnSpc>
                <a:spcPts val="5400"/>
              </a:lnSpc>
              <a:buNone/>
            </a:pPr>
            <a:r>
              <a:rPr lang="en-US" sz="4300" dirty="0">
                <a:solidFill>
                  <a:srgbClr val="FFFFFF"/>
                </a:solidFill>
                <a:latin typeface="Barlow Medium" pitchFamily="34" charset="0"/>
                <a:ea typeface="Barlow Medium" pitchFamily="34" charset="-122"/>
                <a:cs typeface="Barlow Medium" pitchFamily="34" charset="-120"/>
              </a:rPr>
              <a:t>Introduction to Security Surveillance Drones</a:t>
            </a:r>
            <a:endParaRPr lang="en-US" sz="4300" dirty="0"/>
          </a:p>
        </p:txBody>
      </p:sp>
      <p:sp>
        <p:nvSpPr>
          <p:cNvPr id="3" name="Text 1"/>
          <p:cNvSpPr/>
          <p:nvPr/>
        </p:nvSpPr>
        <p:spPr>
          <a:xfrm>
            <a:off x="864037" y="2977634"/>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FFFFFF"/>
                </a:solidFill>
                <a:latin typeface="Barlow Medium" pitchFamily="34" charset="0"/>
                <a:ea typeface="Barlow Medium" pitchFamily="34" charset="-122"/>
                <a:cs typeface="Barlow Medium" pitchFamily="34" charset="-120"/>
              </a:rPr>
              <a:t>Background</a:t>
            </a:r>
            <a:endParaRPr lang="en-US" sz="2150" dirty="0"/>
          </a:p>
        </p:txBody>
      </p:sp>
      <p:sp>
        <p:nvSpPr>
          <p:cNvPr id="4" name="Text 2"/>
          <p:cNvSpPr/>
          <p:nvPr/>
        </p:nvSpPr>
        <p:spPr>
          <a:xfrm>
            <a:off x="864037" y="3567351"/>
            <a:ext cx="6150054" cy="2765346"/>
          </a:xfrm>
          <a:prstGeom prst="rect">
            <a:avLst/>
          </a:prstGeom>
          <a:noFill/>
          <a:ln/>
        </p:spPr>
        <p:txBody>
          <a:bodyPr wrap="squar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Urban areas face increasing security challenges. Traditional surveillance methods often have limitations in coverage, flexibility, and response time. The Security Surveillance Drone System addresses these limitations by providing comprehensive aerial coverage, rapid deployment capabilities, and advanced detection algorithms.</a:t>
            </a:r>
            <a:endParaRPr lang="en-US" sz="1900" dirty="0"/>
          </a:p>
        </p:txBody>
      </p:sp>
      <p:sp>
        <p:nvSpPr>
          <p:cNvPr id="5" name="Text 3"/>
          <p:cNvSpPr/>
          <p:nvPr/>
        </p:nvSpPr>
        <p:spPr>
          <a:xfrm>
            <a:off x="7623929" y="2977634"/>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FFFFFF"/>
                </a:solidFill>
                <a:latin typeface="Barlow Medium" pitchFamily="34" charset="0"/>
                <a:ea typeface="Barlow Medium" pitchFamily="34" charset="-122"/>
                <a:cs typeface="Barlow Medium" pitchFamily="34" charset="-120"/>
              </a:rPr>
              <a:t>Problem Statement</a:t>
            </a:r>
            <a:endParaRPr lang="en-US" sz="2150" dirty="0"/>
          </a:p>
        </p:txBody>
      </p:sp>
      <p:sp>
        <p:nvSpPr>
          <p:cNvPr id="6" name="Text 4"/>
          <p:cNvSpPr/>
          <p:nvPr/>
        </p:nvSpPr>
        <p:spPr>
          <a:xfrm>
            <a:off x="7623929" y="3567351"/>
            <a:ext cx="6150054" cy="2370296"/>
          </a:xfrm>
          <a:prstGeom prst="rect">
            <a:avLst/>
          </a:prstGeom>
          <a:noFill/>
          <a:ln/>
        </p:spPr>
        <p:txBody>
          <a:bodyPr wrap="squar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Current security surveillance systems face several challenges including limited coverage areas, slow response times to incidents, high operational costs, and privacy concerns. The Security Surveillance Drone System aims to address these challenges through innovative technology and ethical implementation.</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658064"/>
            <a:ext cx="6194703" cy="685800"/>
          </a:xfrm>
          <a:prstGeom prst="rect">
            <a:avLst/>
          </a:prstGeom>
          <a:noFill/>
          <a:ln/>
        </p:spPr>
        <p:txBody>
          <a:bodyPr wrap="none" lIns="0" tIns="0" rIns="0" bIns="0" rtlCol="0" anchor="t"/>
          <a:lstStyle/>
          <a:p>
            <a:pPr algn="l" indent="0" marL="0">
              <a:lnSpc>
                <a:spcPts val="5400"/>
              </a:lnSpc>
              <a:buNone/>
            </a:pPr>
            <a:r>
              <a:rPr lang="en-US" sz="4300" dirty="0">
                <a:solidFill>
                  <a:srgbClr val="FFFFFF"/>
                </a:solidFill>
                <a:latin typeface="Barlow Medium" pitchFamily="34" charset="0"/>
                <a:ea typeface="Barlow Medium" pitchFamily="34" charset="-122"/>
                <a:cs typeface="Barlow Medium" pitchFamily="34" charset="-120"/>
              </a:rPr>
              <a:t>Technical Implementation</a:t>
            </a:r>
            <a:endParaRPr lang="en-US" sz="4300" dirty="0"/>
          </a:p>
        </p:txBody>
      </p:sp>
      <p:sp>
        <p:nvSpPr>
          <p:cNvPr id="4" name="Shape 1"/>
          <p:cNvSpPr/>
          <p:nvPr/>
        </p:nvSpPr>
        <p:spPr>
          <a:xfrm>
            <a:off x="864037" y="2714149"/>
            <a:ext cx="3584615" cy="2200275"/>
          </a:xfrm>
          <a:prstGeom prst="roundRect">
            <a:avLst>
              <a:gd name="adj" fmla="val 4713"/>
            </a:avLst>
          </a:prstGeom>
          <a:solidFill>
            <a:srgbClr val="790709"/>
          </a:solidFill>
          <a:ln w="15240">
            <a:solidFill>
              <a:srgbClr val="922022"/>
            </a:solidFill>
            <a:prstDash val="solid"/>
          </a:ln>
        </p:spPr>
      </p:sp>
      <p:sp>
        <p:nvSpPr>
          <p:cNvPr id="5" name="Text 2"/>
          <p:cNvSpPr/>
          <p:nvPr/>
        </p:nvSpPr>
        <p:spPr>
          <a:xfrm>
            <a:off x="1126093" y="2976205"/>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Barlow Medium" pitchFamily="34" charset="0"/>
                <a:ea typeface="Barlow Medium" pitchFamily="34" charset="-122"/>
                <a:cs typeface="Barlow Medium" pitchFamily="34" charset="-120"/>
              </a:rPr>
              <a:t>Drone Controller</a:t>
            </a:r>
            <a:endParaRPr lang="en-US" sz="2150" dirty="0"/>
          </a:p>
        </p:txBody>
      </p:sp>
      <p:sp>
        <p:nvSpPr>
          <p:cNvPr id="6" name="Text 3"/>
          <p:cNvSpPr/>
          <p:nvPr/>
        </p:nvSpPr>
        <p:spPr>
          <a:xfrm>
            <a:off x="1126093" y="3467219"/>
            <a:ext cx="3060502" cy="1185148"/>
          </a:xfrm>
          <a:prstGeom prst="rect">
            <a:avLst/>
          </a:prstGeom>
          <a:noFill/>
          <a:ln/>
        </p:spPr>
        <p:txBody>
          <a:bodyPr wrap="squar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Flight Management: Autonomous navigation, Obstacle avoidance</a:t>
            </a:r>
            <a:endParaRPr lang="en-US" sz="1900" dirty="0"/>
          </a:p>
        </p:txBody>
      </p:sp>
      <p:sp>
        <p:nvSpPr>
          <p:cNvPr id="7" name="Shape 4"/>
          <p:cNvSpPr/>
          <p:nvPr/>
        </p:nvSpPr>
        <p:spPr>
          <a:xfrm>
            <a:off x="4695468" y="2714149"/>
            <a:ext cx="3584615" cy="2200275"/>
          </a:xfrm>
          <a:prstGeom prst="roundRect">
            <a:avLst>
              <a:gd name="adj" fmla="val 4713"/>
            </a:avLst>
          </a:prstGeom>
          <a:solidFill>
            <a:srgbClr val="790709"/>
          </a:solidFill>
          <a:ln w="15240">
            <a:solidFill>
              <a:srgbClr val="922022"/>
            </a:solidFill>
            <a:prstDash val="solid"/>
          </a:ln>
        </p:spPr>
      </p:sp>
      <p:sp>
        <p:nvSpPr>
          <p:cNvPr id="8" name="Text 5"/>
          <p:cNvSpPr/>
          <p:nvPr/>
        </p:nvSpPr>
        <p:spPr>
          <a:xfrm>
            <a:off x="4957524" y="2976205"/>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Barlow Medium" pitchFamily="34" charset="0"/>
                <a:ea typeface="Barlow Medium" pitchFamily="34" charset="-122"/>
                <a:cs typeface="Barlow Medium" pitchFamily="34" charset="-120"/>
              </a:rPr>
              <a:t>Surveillance Module</a:t>
            </a:r>
            <a:endParaRPr lang="en-US" sz="2150" dirty="0"/>
          </a:p>
        </p:txBody>
      </p:sp>
      <p:sp>
        <p:nvSpPr>
          <p:cNvPr id="9" name="Text 6"/>
          <p:cNvSpPr/>
          <p:nvPr/>
        </p:nvSpPr>
        <p:spPr>
          <a:xfrm>
            <a:off x="4957524" y="3467219"/>
            <a:ext cx="3060502" cy="790099"/>
          </a:xfrm>
          <a:prstGeom prst="rect">
            <a:avLst/>
          </a:prstGeom>
          <a:noFill/>
          <a:ln/>
        </p:spPr>
        <p:txBody>
          <a:bodyPr wrap="squar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Video Processing: 4K camera, Thermal imaging</a:t>
            </a:r>
            <a:endParaRPr lang="en-US" sz="1900" dirty="0"/>
          </a:p>
        </p:txBody>
      </p:sp>
      <p:sp>
        <p:nvSpPr>
          <p:cNvPr id="10" name="Shape 7"/>
          <p:cNvSpPr/>
          <p:nvPr/>
        </p:nvSpPr>
        <p:spPr>
          <a:xfrm>
            <a:off x="864037" y="5161240"/>
            <a:ext cx="7415927" cy="1410176"/>
          </a:xfrm>
          <a:prstGeom prst="roundRect">
            <a:avLst>
              <a:gd name="adj" fmla="val 7353"/>
            </a:avLst>
          </a:prstGeom>
          <a:solidFill>
            <a:srgbClr val="790709"/>
          </a:solidFill>
          <a:ln w="15240">
            <a:solidFill>
              <a:srgbClr val="922022"/>
            </a:solidFill>
            <a:prstDash val="solid"/>
          </a:ln>
        </p:spPr>
      </p:sp>
      <p:sp>
        <p:nvSpPr>
          <p:cNvPr id="11" name="Text 8"/>
          <p:cNvSpPr/>
          <p:nvPr/>
        </p:nvSpPr>
        <p:spPr>
          <a:xfrm>
            <a:off x="1126093" y="5423297"/>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Barlow Medium" pitchFamily="34" charset="0"/>
                <a:ea typeface="Barlow Medium" pitchFamily="34" charset="-122"/>
                <a:cs typeface="Barlow Medium" pitchFamily="34" charset="-120"/>
              </a:rPr>
              <a:t>Detection System</a:t>
            </a:r>
            <a:endParaRPr lang="en-US" sz="2150" dirty="0"/>
          </a:p>
        </p:txBody>
      </p:sp>
      <p:sp>
        <p:nvSpPr>
          <p:cNvPr id="12" name="Text 9"/>
          <p:cNvSpPr/>
          <p:nvPr/>
        </p:nvSpPr>
        <p:spPr>
          <a:xfrm>
            <a:off x="1126093" y="5914311"/>
            <a:ext cx="6891814"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Threat Recognition: AI algorithms, Pattern recognition</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38388" y="344924"/>
            <a:ext cx="4039910" cy="347901"/>
          </a:xfrm>
          <a:prstGeom prst="rect">
            <a:avLst/>
          </a:prstGeom>
          <a:noFill/>
          <a:ln/>
        </p:spPr>
        <p:txBody>
          <a:bodyPr wrap="none" lIns="0" tIns="0" rIns="0" bIns="0" rtlCol="0" anchor="t"/>
          <a:lstStyle/>
          <a:p>
            <a:pPr algn="l" indent="0" marL="0">
              <a:lnSpc>
                <a:spcPts val="2700"/>
              </a:lnSpc>
              <a:buNone/>
            </a:pPr>
            <a:r>
              <a:rPr lang="en-US" sz="2150" dirty="0">
                <a:solidFill>
                  <a:srgbClr val="FFFFFF"/>
                </a:solidFill>
                <a:latin typeface="Barlow Medium" pitchFamily="34" charset="0"/>
                <a:ea typeface="Barlow Medium" pitchFamily="34" charset="-122"/>
                <a:cs typeface="Barlow Medium" pitchFamily="34" charset="-120"/>
              </a:rPr>
              <a:t>Pluto Framework Implementation</a:t>
            </a:r>
            <a:endParaRPr lang="en-US" sz="2150" dirty="0"/>
          </a:p>
        </p:txBody>
      </p:sp>
      <p:sp>
        <p:nvSpPr>
          <p:cNvPr id="3" name="Text 1"/>
          <p:cNvSpPr/>
          <p:nvPr/>
        </p:nvSpPr>
        <p:spPr>
          <a:xfrm>
            <a:off x="438388" y="943332"/>
            <a:ext cx="13753624" cy="200382"/>
          </a:xfrm>
          <a:prstGeom prst="rect">
            <a:avLst/>
          </a:prstGeom>
          <a:noFill/>
          <a:ln/>
        </p:spPr>
        <p:txBody>
          <a:bodyPr wrap="none" lIns="0" tIns="0" rIns="0" bIns="0" rtlCol="0" anchor="t"/>
          <a:lstStyle/>
          <a:p>
            <a:pPr algn="l" indent="0" marL="0">
              <a:lnSpc>
                <a:spcPts val="1550"/>
              </a:lnSpc>
              <a:buNone/>
            </a:pPr>
            <a:r>
              <a:rPr lang="en-US" sz="950" dirty="0">
                <a:solidFill>
                  <a:srgbClr val="E5E0DF"/>
                </a:solidFill>
                <a:latin typeface="Barlow" pitchFamily="34" charset="0"/>
                <a:ea typeface="Barlow" pitchFamily="34" charset="-122"/>
                <a:cs typeface="Barlow" pitchFamily="34" charset="-120"/>
              </a:rPr>
              <a:t>The Pluto framework provides the foundation for our drone control system. The following code demonstrates the basic implementation of our drone control system:</a:t>
            </a:r>
            <a:endParaRPr lang="en-US" sz="950" dirty="0"/>
          </a:p>
        </p:txBody>
      </p:sp>
      <p:sp>
        <p:nvSpPr>
          <p:cNvPr id="4" name="Shape 2"/>
          <p:cNvSpPr/>
          <p:nvPr/>
        </p:nvSpPr>
        <p:spPr>
          <a:xfrm>
            <a:off x="438388" y="1284565"/>
            <a:ext cx="13753624" cy="6600111"/>
          </a:xfrm>
          <a:prstGeom prst="roundRect">
            <a:avLst>
              <a:gd name="adj" fmla="val 797"/>
            </a:avLst>
          </a:prstGeom>
          <a:solidFill>
            <a:srgbClr val="480405"/>
          </a:solidFill>
          <a:ln/>
        </p:spPr>
      </p:sp>
      <p:sp>
        <p:nvSpPr>
          <p:cNvPr id="5" name="Shape 3"/>
          <p:cNvSpPr/>
          <p:nvPr/>
        </p:nvSpPr>
        <p:spPr>
          <a:xfrm>
            <a:off x="432197" y="1284565"/>
            <a:ext cx="13766006" cy="6600111"/>
          </a:xfrm>
          <a:prstGeom prst="roundRect">
            <a:avLst>
              <a:gd name="adj" fmla="val 285"/>
            </a:avLst>
          </a:prstGeom>
          <a:solidFill>
            <a:srgbClr val="480405"/>
          </a:solidFill>
          <a:ln/>
        </p:spPr>
      </p:sp>
      <p:sp>
        <p:nvSpPr>
          <p:cNvPr id="6" name="Text 4"/>
          <p:cNvSpPr/>
          <p:nvPr/>
        </p:nvSpPr>
        <p:spPr>
          <a:xfrm>
            <a:off x="557451" y="1378506"/>
            <a:ext cx="13515499" cy="6412230"/>
          </a:xfrm>
          <a:prstGeom prst="rect">
            <a:avLst/>
          </a:prstGeom>
          <a:noFill/>
          <a:ln/>
        </p:spPr>
        <p:txBody>
          <a:bodyPr wrap="square" lIns="0" tIns="0" rIns="0" bIns="0" rtlCol="0" anchor="t"/>
          <a:lstStyle/>
          <a:p>
            <a:pPr algn="l" indent="0" marL="0">
              <a:lnSpc>
                <a:spcPts val="1550"/>
              </a:lnSpc>
              <a:buNone/>
            </a:pPr>
            <a:r>
              <a:rPr lang="en-US" sz="950" dirty="0">
                <a:solidFill>
                  <a:srgbClr val="E5E0DF"/>
                </a:solidFill>
                <a:highlight>
                  <a:srgbClr val="480405"/>
                </a:highlight>
                <a:latin typeface="Consolas" pitchFamily="34" charset="0"/>
                <a:ea typeface="Consolas" pitchFamily="34" charset="-122"/>
                <a:cs typeface="Consolas" pitchFamily="34" charset="-120"/>
              </a:rPr>
              <a:t>1 import numpy as np
2 from pluto import Drone , Environment
3
4 class SecurityDroneSimulation :
5 def __init__ ( self ) :
6 # Initialize drone with security - specific
           parameters
7 self . drone = Drone (
8 mass =2.0 , # kg
9 max_thrust =25.0 , # N
10 max_velocity =20.0 , # m/s
11 battery_capacity =8000 # mAh
12 )
13
14 # Create simulation environment
15 self . env = Environment (
16 gravity =9.81 ,
17 air_density =1.225 ,
18 wind_speed =0.0
19 )
20
21 # Initialize position and velocity
22 self . position = np . array ([0.0 , 0.0 , 0.0])
23 self . velocity = np . array ([0.0 , 0.0 , 0.0])
24
25 # Security - specific parameters
26 self . patrol_points = []
27 self . suspicious_activities = []
28 self . alert_threshold = 0.8
29 self . night_mode = False
30 self . thermal_mode = False
</a:t>
            </a:r>
            <a:endParaRPr lang="en-US" sz="9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2219"/>
          </a:xfrm>
          <a:prstGeom prst="rect">
            <a:avLst/>
          </a:prstGeom>
        </p:spPr>
      </p:pic>
      <p:sp>
        <p:nvSpPr>
          <p:cNvPr id="3" name="Text 0"/>
          <p:cNvSpPr/>
          <p:nvPr/>
        </p:nvSpPr>
        <p:spPr>
          <a:xfrm>
            <a:off x="852964" y="670203"/>
            <a:ext cx="5692259" cy="676989"/>
          </a:xfrm>
          <a:prstGeom prst="rect">
            <a:avLst/>
          </a:prstGeom>
          <a:noFill/>
          <a:ln/>
        </p:spPr>
        <p:txBody>
          <a:bodyPr wrap="none" lIns="0" tIns="0" rIns="0" bIns="0" rtlCol="0" anchor="t"/>
          <a:lstStyle/>
          <a:p>
            <a:pPr algn="l" indent="0" marL="0">
              <a:lnSpc>
                <a:spcPts val="5300"/>
              </a:lnSpc>
              <a:buNone/>
            </a:pPr>
            <a:r>
              <a:rPr lang="en-US" sz="4250" dirty="0">
                <a:solidFill>
                  <a:srgbClr val="FFFFFF"/>
                </a:solidFill>
                <a:latin typeface="Barlow Medium" pitchFamily="34" charset="0"/>
                <a:ea typeface="Barlow Medium" pitchFamily="34" charset="-122"/>
                <a:cs typeface="Barlow Medium" pitchFamily="34" charset="-120"/>
              </a:rPr>
              <a:t>Crime Detection System</a:t>
            </a:r>
            <a:endParaRPr lang="en-US" sz="4250" dirty="0"/>
          </a:p>
        </p:txBody>
      </p:sp>
      <p:pic>
        <p:nvPicPr>
          <p:cNvPr id="4" name="Image 1" descr="preencoded.png">    </p:cNvPr>
          <p:cNvPicPr>
            <a:picLocks noChangeAspect="1"/>
          </p:cNvPicPr>
          <p:nvPr/>
        </p:nvPicPr>
        <p:blipFill>
          <a:blip r:embed="rId2"/>
          <a:stretch>
            <a:fillRect/>
          </a:stretch>
        </p:blipFill>
        <p:spPr>
          <a:xfrm>
            <a:off x="852964" y="1712714"/>
            <a:ext cx="1218605" cy="1462326"/>
          </a:xfrm>
          <a:prstGeom prst="rect">
            <a:avLst/>
          </a:prstGeom>
        </p:spPr>
      </p:pic>
      <p:sp>
        <p:nvSpPr>
          <p:cNvPr id="5" name="Text 1"/>
          <p:cNvSpPr/>
          <p:nvPr/>
        </p:nvSpPr>
        <p:spPr>
          <a:xfrm>
            <a:off x="2437090" y="1956435"/>
            <a:ext cx="2708077" cy="338495"/>
          </a:xfrm>
          <a:prstGeom prst="rect">
            <a:avLst/>
          </a:prstGeom>
          <a:noFill/>
          <a:ln/>
        </p:spPr>
        <p:txBody>
          <a:bodyPr wrap="none" lIns="0" tIns="0" rIns="0" bIns="0" rtlCol="0" anchor="t"/>
          <a:lstStyle/>
          <a:p>
            <a:pPr algn="l" indent="0" marL="0">
              <a:lnSpc>
                <a:spcPts val="2650"/>
              </a:lnSpc>
              <a:buNone/>
            </a:pPr>
            <a:r>
              <a:rPr lang="en-US" sz="2100" dirty="0">
                <a:solidFill>
                  <a:srgbClr val="E5E0DF"/>
                </a:solidFill>
                <a:latin typeface="Barlow Medium" pitchFamily="34" charset="0"/>
                <a:ea typeface="Barlow Medium" pitchFamily="34" charset="-122"/>
                <a:cs typeface="Barlow Medium" pitchFamily="34" charset="-120"/>
              </a:rPr>
              <a:t>Detect Persons</a:t>
            </a:r>
            <a:endParaRPr lang="en-US" sz="2100" dirty="0"/>
          </a:p>
        </p:txBody>
      </p:sp>
      <p:pic>
        <p:nvPicPr>
          <p:cNvPr id="6" name="Image 2" descr="preencoded.png">    </p:cNvPr>
          <p:cNvPicPr>
            <a:picLocks noChangeAspect="1"/>
          </p:cNvPicPr>
          <p:nvPr/>
        </p:nvPicPr>
        <p:blipFill>
          <a:blip r:embed="rId3"/>
          <a:stretch>
            <a:fillRect/>
          </a:stretch>
        </p:blipFill>
        <p:spPr>
          <a:xfrm>
            <a:off x="852964" y="3175040"/>
            <a:ext cx="1218605" cy="1462326"/>
          </a:xfrm>
          <a:prstGeom prst="rect">
            <a:avLst/>
          </a:prstGeom>
        </p:spPr>
      </p:pic>
      <p:sp>
        <p:nvSpPr>
          <p:cNvPr id="7" name="Text 2"/>
          <p:cNvSpPr/>
          <p:nvPr/>
        </p:nvSpPr>
        <p:spPr>
          <a:xfrm>
            <a:off x="2437090" y="3418761"/>
            <a:ext cx="2708077" cy="338495"/>
          </a:xfrm>
          <a:prstGeom prst="rect">
            <a:avLst/>
          </a:prstGeom>
          <a:noFill/>
          <a:ln/>
        </p:spPr>
        <p:txBody>
          <a:bodyPr wrap="none" lIns="0" tIns="0" rIns="0" bIns="0" rtlCol="0" anchor="t"/>
          <a:lstStyle/>
          <a:p>
            <a:pPr algn="l" indent="0" marL="0">
              <a:lnSpc>
                <a:spcPts val="2650"/>
              </a:lnSpc>
              <a:buNone/>
            </a:pPr>
            <a:r>
              <a:rPr lang="en-US" sz="2100" dirty="0">
                <a:solidFill>
                  <a:srgbClr val="E5E0DF"/>
                </a:solidFill>
                <a:latin typeface="Barlow Medium" pitchFamily="34" charset="0"/>
                <a:ea typeface="Barlow Medium" pitchFamily="34" charset="-122"/>
                <a:cs typeface="Barlow Medium" pitchFamily="34" charset="-120"/>
              </a:rPr>
              <a:t>Classify Actions</a:t>
            </a:r>
            <a:endParaRPr lang="en-US" sz="2100" dirty="0"/>
          </a:p>
        </p:txBody>
      </p:sp>
      <p:pic>
        <p:nvPicPr>
          <p:cNvPr id="8" name="Image 3" descr="preencoded.png">    </p:cNvPr>
          <p:cNvPicPr>
            <a:picLocks noChangeAspect="1"/>
          </p:cNvPicPr>
          <p:nvPr/>
        </p:nvPicPr>
        <p:blipFill>
          <a:blip r:embed="rId4"/>
          <a:stretch>
            <a:fillRect/>
          </a:stretch>
        </p:blipFill>
        <p:spPr>
          <a:xfrm>
            <a:off x="852964" y="4637365"/>
            <a:ext cx="1218605" cy="1462326"/>
          </a:xfrm>
          <a:prstGeom prst="rect">
            <a:avLst/>
          </a:prstGeom>
        </p:spPr>
      </p:pic>
      <p:sp>
        <p:nvSpPr>
          <p:cNvPr id="9" name="Text 3"/>
          <p:cNvSpPr/>
          <p:nvPr/>
        </p:nvSpPr>
        <p:spPr>
          <a:xfrm>
            <a:off x="2437090" y="4881086"/>
            <a:ext cx="2708077" cy="338495"/>
          </a:xfrm>
          <a:prstGeom prst="rect">
            <a:avLst/>
          </a:prstGeom>
          <a:noFill/>
          <a:ln/>
        </p:spPr>
        <p:txBody>
          <a:bodyPr wrap="none" lIns="0" tIns="0" rIns="0" bIns="0" rtlCol="0" anchor="t"/>
          <a:lstStyle/>
          <a:p>
            <a:pPr algn="l" indent="0" marL="0">
              <a:lnSpc>
                <a:spcPts val="2650"/>
              </a:lnSpc>
              <a:buNone/>
            </a:pPr>
            <a:r>
              <a:rPr lang="en-US" sz="2100" dirty="0">
                <a:solidFill>
                  <a:srgbClr val="E5E0DF"/>
                </a:solidFill>
                <a:latin typeface="Barlow Medium" pitchFamily="34" charset="0"/>
                <a:ea typeface="Barlow Medium" pitchFamily="34" charset="-122"/>
                <a:cs typeface="Barlow Medium" pitchFamily="34" charset="-120"/>
              </a:rPr>
              <a:t>Detect Anomalies</a:t>
            </a:r>
            <a:endParaRPr lang="en-US" sz="2100" dirty="0"/>
          </a:p>
        </p:txBody>
      </p:sp>
      <p:pic>
        <p:nvPicPr>
          <p:cNvPr id="10" name="Image 4" descr="preencoded.png">    </p:cNvPr>
          <p:cNvPicPr>
            <a:picLocks noChangeAspect="1"/>
          </p:cNvPicPr>
          <p:nvPr/>
        </p:nvPicPr>
        <p:blipFill>
          <a:blip r:embed="rId5"/>
          <a:stretch>
            <a:fillRect/>
          </a:stretch>
        </p:blipFill>
        <p:spPr>
          <a:xfrm>
            <a:off x="852964" y="6099691"/>
            <a:ext cx="1218605" cy="1462326"/>
          </a:xfrm>
          <a:prstGeom prst="rect">
            <a:avLst/>
          </a:prstGeom>
        </p:spPr>
      </p:pic>
      <p:sp>
        <p:nvSpPr>
          <p:cNvPr id="11" name="Text 4"/>
          <p:cNvSpPr/>
          <p:nvPr/>
        </p:nvSpPr>
        <p:spPr>
          <a:xfrm>
            <a:off x="2437090" y="6343412"/>
            <a:ext cx="2708077" cy="338495"/>
          </a:xfrm>
          <a:prstGeom prst="rect">
            <a:avLst/>
          </a:prstGeom>
          <a:noFill/>
          <a:ln/>
        </p:spPr>
        <p:txBody>
          <a:bodyPr wrap="none" lIns="0" tIns="0" rIns="0" bIns="0" rtlCol="0" anchor="t"/>
          <a:lstStyle/>
          <a:p>
            <a:pPr algn="l" indent="0" marL="0">
              <a:lnSpc>
                <a:spcPts val="2650"/>
              </a:lnSpc>
              <a:buNone/>
            </a:pPr>
            <a:r>
              <a:rPr lang="en-US" sz="2100" dirty="0">
                <a:solidFill>
                  <a:srgbClr val="E5E0DF"/>
                </a:solidFill>
                <a:latin typeface="Barlow Medium" pitchFamily="34" charset="0"/>
                <a:ea typeface="Barlow Medium" pitchFamily="34" charset="-122"/>
                <a:cs typeface="Barlow Medium" pitchFamily="34" charset="-120"/>
              </a:rPr>
              <a:t>Track Objects</a:t>
            </a:r>
            <a:endParaRPr lang="en-US" sz="2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2158484"/>
            <a:ext cx="6593562" cy="685800"/>
          </a:xfrm>
          <a:prstGeom prst="rect">
            <a:avLst/>
          </a:prstGeom>
          <a:noFill/>
          <a:ln/>
        </p:spPr>
        <p:txBody>
          <a:bodyPr wrap="none" lIns="0" tIns="0" rIns="0" bIns="0" rtlCol="0" anchor="t"/>
          <a:lstStyle/>
          <a:p>
            <a:pPr algn="l" indent="0" marL="0">
              <a:lnSpc>
                <a:spcPts val="5400"/>
              </a:lnSpc>
              <a:buNone/>
            </a:pPr>
            <a:r>
              <a:rPr lang="en-US" sz="4300" dirty="0">
                <a:solidFill>
                  <a:srgbClr val="FFFFFF"/>
                </a:solidFill>
                <a:latin typeface="Barlow Medium" pitchFamily="34" charset="0"/>
                <a:ea typeface="Barlow Medium" pitchFamily="34" charset="-122"/>
                <a:cs typeface="Barlow Medium" pitchFamily="34" charset="-120"/>
              </a:rPr>
              <a:t>Crime Detection Categories</a:t>
            </a:r>
            <a:endParaRPr lang="en-US" sz="4300" dirty="0"/>
          </a:p>
        </p:txBody>
      </p:sp>
      <p:sp>
        <p:nvSpPr>
          <p:cNvPr id="4" name="Shape 1"/>
          <p:cNvSpPr/>
          <p:nvPr/>
        </p:nvSpPr>
        <p:spPr>
          <a:xfrm>
            <a:off x="6350437" y="3214568"/>
            <a:ext cx="7415927" cy="2856547"/>
          </a:xfrm>
          <a:prstGeom prst="roundRect">
            <a:avLst>
              <a:gd name="adj" fmla="val 3630"/>
            </a:avLst>
          </a:prstGeom>
          <a:noFill/>
          <a:ln w="15240">
            <a:solidFill>
              <a:srgbClr val="FFFFFF">
                <a:alpha val="24000"/>
              </a:srgbClr>
            </a:solidFill>
            <a:prstDash val="solid"/>
          </a:ln>
        </p:spPr>
      </p:sp>
      <p:sp>
        <p:nvSpPr>
          <p:cNvPr id="5" name="Shape 2"/>
          <p:cNvSpPr/>
          <p:nvPr/>
        </p:nvSpPr>
        <p:spPr>
          <a:xfrm>
            <a:off x="6365677" y="3229808"/>
            <a:ext cx="7384613" cy="706517"/>
          </a:xfrm>
          <a:prstGeom prst="rect">
            <a:avLst/>
          </a:prstGeom>
          <a:solidFill>
            <a:srgbClr val="FFFFFF">
              <a:alpha val="4000"/>
            </a:srgbClr>
          </a:solidFill>
          <a:ln/>
        </p:spPr>
      </p:sp>
      <p:sp>
        <p:nvSpPr>
          <p:cNvPr id="6" name="Text 3"/>
          <p:cNvSpPr/>
          <p:nvPr/>
        </p:nvSpPr>
        <p:spPr>
          <a:xfrm>
            <a:off x="6613327" y="3385542"/>
            <a:ext cx="196381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Category</a:t>
            </a:r>
            <a:endParaRPr lang="en-US" sz="1900" dirty="0"/>
          </a:p>
        </p:txBody>
      </p:sp>
      <p:sp>
        <p:nvSpPr>
          <p:cNvPr id="7" name="Text 4"/>
          <p:cNvSpPr/>
          <p:nvPr/>
        </p:nvSpPr>
        <p:spPr>
          <a:xfrm>
            <a:off x="9078397" y="3385542"/>
            <a:ext cx="196000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Detection Type</a:t>
            </a:r>
            <a:endParaRPr lang="en-US" sz="1900" dirty="0"/>
          </a:p>
        </p:txBody>
      </p:sp>
      <p:sp>
        <p:nvSpPr>
          <p:cNvPr id="8" name="Text 5"/>
          <p:cNvSpPr/>
          <p:nvPr/>
        </p:nvSpPr>
        <p:spPr>
          <a:xfrm>
            <a:off x="11539657" y="3385542"/>
            <a:ext cx="196381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Accuracy</a:t>
            </a:r>
            <a:endParaRPr lang="en-US" sz="1900" dirty="0"/>
          </a:p>
        </p:txBody>
      </p:sp>
      <p:sp>
        <p:nvSpPr>
          <p:cNvPr id="9" name="Shape 6"/>
          <p:cNvSpPr/>
          <p:nvPr/>
        </p:nvSpPr>
        <p:spPr>
          <a:xfrm>
            <a:off x="6365677" y="3936325"/>
            <a:ext cx="7384613" cy="706517"/>
          </a:xfrm>
          <a:prstGeom prst="rect">
            <a:avLst/>
          </a:prstGeom>
          <a:solidFill>
            <a:srgbClr val="000000">
              <a:alpha val="4000"/>
            </a:srgbClr>
          </a:solidFill>
          <a:ln/>
        </p:spPr>
      </p:sp>
      <p:sp>
        <p:nvSpPr>
          <p:cNvPr id="10" name="Text 7"/>
          <p:cNvSpPr/>
          <p:nvPr/>
        </p:nvSpPr>
        <p:spPr>
          <a:xfrm>
            <a:off x="6613327" y="4092059"/>
            <a:ext cx="196381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Property Crimes</a:t>
            </a:r>
            <a:endParaRPr lang="en-US" sz="1900" dirty="0"/>
          </a:p>
        </p:txBody>
      </p:sp>
      <p:sp>
        <p:nvSpPr>
          <p:cNvPr id="11" name="Text 8"/>
          <p:cNvSpPr/>
          <p:nvPr/>
        </p:nvSpPr>
        <p:spPr>
          <a:xfrm>
            <a:off x="9078397" y="4092059"/>
            <a:ext cx="196000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Vandalism</a:t>
            </a:r>
            <a:endParaRPr lang="en-US" sz="1900" dirty="0"/>
          </a:p>
        </p:txBody>
      </p:sp>
      <p:sp>
        <p:nvSpPr>
          <p:cNvPr id="12" name="Text 9"/>
          <p:cNvSpPr/>
          <p:nvPr/>
        </p:nvSpPr>
        <p:spPr>
          <a:xfrm>
            <a:off x="11539657" y="4092059"/>
            <a:ext cx="196381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96%</a:t>
            </a:r>
            <a:endParaRPr lang="en-US" sz="1900" dirty="0"/>
          </a:p>
        </p:txBody>
      </p:sp>
      <p:sp>
        <p:nvSpPr>
          <p:cNvPr id="13" name="Shape 10"/>
          <p:cNvSpPr/>
          <p:nvPr/>
        </p:nvSpPr>
        <p:spPr>
          <a:xfrm>
            <a:off x="6365677" y="4642842"/>
            <a:ext cx="7384613" cy="706517"/>
          </a:xfrm>
          <a:prstGeom prst="rect">
            <a:avLst/>
          </a:prstGeom>
          <a:solidFill>
            <a:srgbClr val="FFFFFF">
              <a:alpha val="4000"/>
            </a:srgbClr>
          </a:solidFill>
          <a:ln/>
        </p:spPr>
      </p:sp>
      <p:sp>
        <p:nvSpPr>
          <p:cNvPr id="14" name="Text 11"/>
          <p:cNvSpPr/>
          <p:nvPr/>
        </p:nvSpPr>
        <p:spPr>
          <a:xfrm>
            <a:off x="6613327" y="4798576"/>
            <a:ext cx="196381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Violent Crimes</a:t>
            </a:r>
            <a:endParaRPr lang="en-US" sz="1900" dirty="0"/>
          </a:p>
        </p:txBody>
      </p:sp>
      <p:sp>
        <p:nvSpPr>
          <p:cNvPr id="15" name="Text 12"/>
          <p:cNvSpPr/>
          <p:nvPr/>
        </p:nvSpPr>
        <p:spPr>
          <a:xfrm>
            <a:off x="9078397" y="4798576"/>
            <a:ext cx="196000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Assault</a:t>
            </a:r>
            <a:endParaRPr lang="en-US" sz="1900" dirty="0"/>
          </a:p>
        </p:txBody>
      </p:sp>
      <p:sp>
        <p:nvSpPr>
          <p:cNvPr id="16" name="Text 13"/>
          <p:cNvSpPr/>
          <p:nvPr/>
        </p:nvSpPr>
        <p:spPr>
          <a:xfrm>
            <a:off x="11539657" y="4798576"/>
            <a:ext cx="196381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93%</a:t>
            </a:r>
            <a:endParaRPr lang="en-US" sz="1900" dirty="0"/>
          </a:p>
        </p:txBody>
      </p:sp>
      <p:sp>
        <p:nvSpPr>
          <p:cNvPr id="17" name="Shape 14"/>
          <p:cNvSpPr/>
          <p:nvPr/>
        </p:nvSpPr>
        <p:spPr>
          <a:xfrm>
            <a:off x="6365677" y="5349359"/>
            <a:ext cx="7384613" cy="706517"/>
          </a:xfrm>
          <a:prstGeom prst="rect">
            <a:avLst/>
          </a:prstGeom>
          <a:solidFill>
            <a:srgbClr val="000000">
              <a:alpha val="4000"/>
            </a:srgbClr>
          </a:solidFill>
          <a:ln/>
        </p:spPr>
      </p:sp>
      <p:sp>
        <p:nvSpPr>
          <p:cNvPr id="18" name="Text 15"/>
          <p:cNvSpPr/>
          <p:nvPr/>
        </p:nvSpPr>
        <p:spPr>
          <a:xfrm>
            <a:off x="6613327" y="5505093"/>
            <a:ext cx="196381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Vehicle Crimes</a:t>
            </a:r>
            <a:endParaRPr lang="en-US" sz="1900" dirty="0"/>
          </a:p>
        </p:txBody>
      </p:sp>
      <p:sp>
        <p:nvSpPr>
          <p:cNvPr id="19" name="Text 16"/>
          <p:cNvSpPr/>
          <p:nvPr/>
        </p:nvSpPr>
        <p:spPr>
          <a:xfrm>
            <a:off x="9078397" y="5505093"/>
            <a:ext cx="196000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Speeding</a:t>
            </a:r>
            <a:endParaRPr lang="en-US" sz="1900" dirty="0"/>
          </a:p>
        </p:txBody>
      </p:sp>
      <p:sp>
        <p:nvSpPr>
          <p:cNvPr id="20" name="Text 17"/>
          <p:cNvSpPr/>
          <p:nvPr/>
        </p:nvSpPr>
        <p:spPr>
          <a:xfrm>
            <a:off x="11539657" y="5505093"/>
            <a:ext cx="1963817"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98%</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6996" y="738545"/>
            <a:ext cx="6791325" cy="576977"/>
          </a:xfrm>
          <a:prstGeom prst="rect">
            <a:avLst/>
          </a:prstGeom>
          <a:noFill/>
          <a:ln/>
        </p:spPr>
        <p:txBody>
          <a:bodyPr wrap="none" lIns="0" tIns="0" rIns="0" bIns="0" rtlCol="0" anchor="t"/>
          <a:lstStyle/>
          <a:p>
            <a:pPr algn="l" indent="0" marL="0">
              <a:lnSpc>
                <a:spcPts val="4500"/>
              </a:lnSpc>
              <a:buNone/>
            </a:pPr>
            <a:r>
              <a:rPr lang="en-US" sz="3600" dirty="0">
                <a:solidFill>
                  <a:srgbClr val="FFFFFF"/>
                </a:solidFill>
                <a:latin typeface="Barlow Medium" pitchFamily="34" charset="0"/>
                <a:ea typeface="Barlow Medium" pitchFamily="34" charset="-122"/>
                <a:cs typeface="Barlow Medium" pitchFamily="34" charset="-120"/>
              </a:rPr>
              <a:t>System Integration: Patrol Routes</a:t>
            </a:r>
            <a:endParaRPr lang="en-US" sz="3600" dirty="0"/>
          </a:p>
        </p:txBody>
      </p:sp>
      <p:sp>
        <p:nvSpPr>
          <p:cNvPr id="4" name="Text 1"/>
          <p:cNvSpPr/>
          <p:nvPr/>
        </p:nvSpPr>
        <p:spPr>
          <a:xfrm>
            <a:off x="726996" y="1627108"/>
            <a:ext cx="7690009" cy="332423"/>
          </a:xfrm>
          <a:prstGeom prst="rect">
            <a:avLst/>
          </a:prstGeom>
          <a:noFill/>
          <a:ln/>
        </p:spPr>
        <p:txBody>
          <a:bodyPr wrap="none" lIns="0" tIns="0" rIns="0" bIns="0" rtlCol="0" anchor="t"/>
          <a:lstStyle/>
          <a:p>
            <a:pPr algn="l" indent="0" marL="0">
              <a:lnSpc>
                <a:spcPts val="2600"/>
              </a:lnSpc>
              <a:buNone/>
            </a:pPr>
            <a:r>
              <a:rPr lang="en-US" sz="1600" dirty="0">
                <a:solidFill>
                  <a:srgbClr val="E5E0DF"/>
                </a:solidFill>
                <a:latin typeface="Barlow" pitchFamily="34" charset="0"/>
                <a:ea typeface="Barlow" pitchFamily="34" charset="-122"/>
                <a:cs typeface="Barlow" pitchFamily="34" charset="-120"/>
              </a:rPr>
              <a:t>The following code demonstrates the implementation of the patrol route functionality:</a:t>
            </a:r>
            <a:endParaRPr lang="en-US" sz="1600" dirty="0"/>
          </a:p>
        </p:txBody>
      </p:sp>
      <p:sp>
        <p:nvSpPr>
          <p:cNvPr id="5" name="Shape 2"/>
          <p:cNvSpPr/>
          <p:nvPr/>
        </p:nvSpPr>
        <p:spPr>
          <a:xfrm>
            <a:off x="726996" y="2193131"/>
            <a:ext cx="7690009" cy="5297805"/>
          </a:xfrm>
          <a:prstGeom prst="roundRect">
            <a:avLst>
              <a:gd name="adj" fmla="val 1647"/>
            </a:avLst>
          </a:prstGeom>
          <a:solidFill>
            <a:srgbClr val="480405"/>
          </a:solidFill>
          <a:ln/>
        </p:spPr>
      </p:sp>
      <p:sp>
        <p:nvSpPr>
          <p:cNvPr id="6" name="Shape 3"/>
          <p:cNvSpPr/>
          <p:nvPr/>
        </p:nvSpPr>
        <p:spPr>
          <a:xfrm>
            <a:off x="716637" y="2193131"/>
            <a:ext cx="7710726" cy="5297805"/>
          </a:xfrm>
          <a:prstGeom prst="roundRect">
            <a:avLst>
              <a:gd name="adj" fmla="val 588"/>
            </a:avLst>
          </a:prstGeom>
          <a:solidFill>
            <a:srgbClr val="480405"/>
          </a:solidFill>
          <a:ln/>
        </p:spPr>
      </p:sp>
      <p:sp>
        <p:nvSpPr>
          <p:cNvPr id="7" name="Text 4"/>
          <p:cNvSpPr/>
          <p:nvPr/>
        </p:nvSpPr>
        <p:spPr>
          <a:xfrm>
            <a:off x="924282" y="2348865"/>
            <a:ext cx="7295436" cy="4986338"/>
          </a:xfrm>
          <a:prstGeom prst="rect">
            <a:avLst/>
          </a:prstGeom>
          <a:noFill/>
          <a:ln/>
        </p:spPr>
        <p:txBody>
          <a:bodyPr wrap="square" lIns="0" tIns="0" rIns="0" bIns="0" rtlCol="0" anchor="t"/>
          <a:lstStyle/>
          <a:p>
            <a:pPr algn="l" indent="0" marL="0">
              <a:lnSpc>
                <a:spcPts val="2600"/>
              </a:lnSpc>
              <a:buNone/>
            </a:pPr>
            <a:r>
              <a:rPr lang="en-US" sz="1600" dirty="0">
                <a:solidFill>
                  <a:srgbClr val="E5E0DF"/>
                </a:solidFill>
                <a:highlight>
                  <a:srgbClr val="480405"/>
                </a:highlight>
                <a:latin typeface="Consolas" pitchFamily="34" charset="0"/>
                <a:ea typeface="Consolas" pitchFamily="34" charset="-122"/>
                <a:cs typeface="Consolas" pitchFamily="34" charset="-120"/>
              </a:rPr>
              <a:t>1 def setup_patrol_route ( self , points ) :
2 """ Define patrol route with waypoints """
3 self . patrol_points = points
4 self . logger . info ( f" Patrol route established with {
         len( points )} waypoints ")
5
6 def patrol ( self , duration =60.0) :
7 """ Execute patrol route """
8 if not self . patrol_points :
9 self . logger . warning ("No patrol route defined !")
10 return
11
12 time_elapsed = 0
13 current_point = 0
</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3" name="Text 0"/>
          <p:cNvSpPr/>
          <p:nvPr/>
        </p:nvSpPr>
        <p:spPr>
          <a:xfrm>
            <a:off x="4521637" y="1387673"/>
            <a:ext cx="5486400" cy="685800"/>
          </a:xfrm>
          <a:prstGeom prst="rect">
            <a:avLst/>
          </a:prstGeom>
          <a:noFill/>
          <a:ln/>
        </p:spPr>
        <p:txBody>
          <a:bodyPr wrap="none" lIns="0" tIns="0" rIns="0" bIns="0" rtlCol="0" anchor="t"/>
          <a:lstStyle/>
          <a:p>
            <a:pPr algn="l" indent="0" marL="0">
              <a:lnSpc>
                <a:spcPts val="5400"/>
              </a:lnSpc>
              <a:buNone/>
            </a:pPr>
            <a:r>
              <a:rPr lang="en-US" sz="4300" dirty="0">
                <a:solidFill>
                  <a:srgbClr val="FFFFFF"/>
                </a:solidFill>
                <a:latin typeface="Barlow Medium" pitchFamily="34" charset="0"/>
                <a:ea typeface="Barlow Medium" pitchFamily="34" charset="-122"/>
                <a:cs typeface="Barlow Medium" pitchFamily="34" charset="-120"/>
              </a:rPr>
              <a:t>SDG Alignment</a:t>
            </a:r>
            <a:endParaRPr lang="en-US" sz="4300" dirty="0"/>
          </a:p>
        </p:txBody>
      </p:sp>
      <p:pic>
        <p:nvPicPr>
          <p:cNvPr id="4" name="Image 1" descr="preencoded.png">    </p:cNvPr>
          <p:cNvPicPr>
            <a:picLocks noChangeAspect="1"/>
          </p:cNvPicPr>
          <p:nvPr/>
        </p:nvPicPr>
        <p:blipFill>
          <a:blip r:embed="rId2"/>
          <a:stretch>
            <a:fillRect/>
          </a:stretch>
        </p:blipFill>
        <p:spPr>
          <a:xfrm>
            <a:off x="4521637" y="2443758"/>
            <a:ext cx="617220" cy="617220"/>
          </a:xfrm>
          <a:prstGeom prst="rect">
            <a:avLst/>
          </a:prstGeom>
        </p:spPr>
      </p:pic>
      <p:sp>
        <p:nvSpPr>
          <p:cNvPr id="5" name="Text 1"/>
          <p:cNvSpPr/>
          <p:nvPr/>
        </p:nvSpPr>
        <p:spPr>
          <a:xfrm>
            <a:off x="4521637" y="3307794"/>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Barlow Medium" pitchFamily="34" charset="0"/>
                <a:ea typeface="Barlow Medium" pitchFamily="34" charset="-122"/>
                <a:cs typeface="Barlow Medium" pitchFamily="34" charset="-120"/>
              </a:rPr>
              <a:t>SDG 11</a:t>
            </a:r>
            <a:endParaRPr lang="en-US" sz="2150" dirty="0"/>
          </a:p>
        </p:txBody>
      </p:sp>
      <p:sp>
        <p:nvSpPr>
          <p:cNvPr id="6" name="Text 2"/>
          <p:cNvSpPr/>
          <p:nvPr/>
        </p:nvSpPr>
        <p:spPr>
          <a:xfrm>
            <a:off x="4521637" y="3798808"/>
            <a:ext cx="2834640"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Enhanced urban security</a:t>
            </a:r>
            <a:endParaRPr lang="en-US" sz="1900" dirty="0"/>
          </a:p>
        </p:txBody>
      </p:sp>
      <p:pic>
        <p:nvPicPr>
          <p:cNvPr id="7" name="Image 2" descr="preencoded.png">    </p:cNvPr>
          <p:cNvPicPr>
            <a:picLocks noChangeAspect="1"/>
          </p:cNvPicPr>
          <p:nvPr/>
        </p:nvPicPr>
        <p:blipFill>
          <a:blip r:embed="rId3"/>
          <a:stretch>
            <a:fillRect/>
          </a:stretch>
        </p:blipFill>
        <p:spPr>
          <a:xfrm>
            <a:off x="7726561" y="2443758"/>
            <a:ext cx="617220" cy="617220"/>
          </a:xfrm>
          <a:prstGeom prst="rect">
            <a:avLst/>
          </a:prstGeom>
        </p:spPr>
      </p:pic>
      <p:sp>
        <p:nvSpPr>
          <p:cNvPr id="8" name="Text 3"/>
          <p:cNvSpPr/>
          <p:nvPr/>
        </p:nvSpPr>
        <p:spPr>
          <a:xfrm>
            <a:off x="7726561" y="3307794"/>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Barlow Medium" pitchFamily="34" charset="0"/>
                <a:ea typeface="Barlow Medium" pitchFamily="34" charset="-122"/>
                <a:cs typeface="Barlow Medium" pitchFamily="34" charset="-120"/>
              </a:rPr>
              <a:t>SDG 16</a:t>
            </a:r>
            <a:endParaRPr lang="en-US" sz="2150" dirty="0"/>
          </a:p>
        </p:txBody>
      </p:sp>
      <p:sp>
        <p:nvSpPr>
          <p:cNvPr id="9" name="Text 4"/>
          <p:cNvSpPr/>
          <p:nvPr/>
        </p:nvSpPr>
        <p:spPr>
          <a:xfrm>
            <a:off x="7726561" y="3798808"/>
            <a:ext cx="2834759" cy="790099"/>
          </a:xfrm>
          <a:prstGeom prst="rect">
            <a:avLst/>
          </a:prstGeom>
          <a:noFill/>
          <a:ln/>
        </p:spPr>
        <p:txBody>
          <a:bodyPr wrap="squar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Improved law enforcement</a:t>
            </a:r>
            <a:endParaRPr lang="en-US" sz="1900" dirty="0"/>
          </a:p>
        </p:txBody>
      </p:sp>
      <p:pic>
        <p:nvPicPr>
          <p:cNvPr id="10" name="Image 3" descr="preencoded.png">    </p:cNvPr>
          <p:cNvPicPr>
            <a:picLocks noChangeAspect="1"/>
          </p:cNvPicPr>
          <p:nvPr/>
        </p:nvPicPr>
        <p:blipFill>
          <a:blip r:embed="rId4"/>
          <a:stretch>
            <a:fillRect/>
          </a:stretch>
        </p:blipFill>
        <p:spPr>
          <a:xfrm>
            <a:off x="10931604" y="2443758"/>
            <a:ext cx="617220" cy="617220"/>
          </a:xfrm>
          <a:prstGeom prst="rect">
            <a:avLst/>
          </a:prstGeom>
        </p:spPr>
      </p:pic>
      <p:sp>
        <p:nvSpPr>
          <p:cNvPr id="11" name="Text 5"/>
          <p:cNvSpPr/>
          <p:nvPr/>
        </p:nvSpPr>
        <p:spPr>
          <a:xfrm>
            <a:off x="10931604" y="3307794"/>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Barlow Medium" pitchFamily="34" charset="0"/>
                <a:ea typeface="Barlow Medium" pitchFamily="34" charset="-122"/>
                <a:cs typeface="Barlow Medium" pitchFamily="34" charset="-120"/>
              </a:rPr>
              <a:t>SDG 9</a:t>
            </a:r>
            <a:endParaRPr lang="en-US" sz="2150" dirty="0"/>
          </a:p>
        </p:txBody>
      </p:sp>
      <p:sp>
        <p:nvSpPr>
          <p:cNvPr id="12" name="Text 6"/>
          <p:cNvSpPr/>
          <p:nvPr/>
        </p:nvSpPr>
        <p:spPr>
          <a:xfrm>
            <a:off x="10931604" y="3798808"/>
            <a:ext cx="2834759"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Technological innovation</a:t>
            </a:r>
            <a:endParaRPr lang="en-US" sz="1900" dirty="0"/>
          </a:p>
        </p:txBody>
      </p:sp>
      <p:sp>
        <p:nvSpPr>
          <p:cNvPr id="13" name="Text 7"/>
          <p:cNvSpPr/>
          <p:nvPr/>
        </p:nvSpPr>
        <p:spPr>
          <a:xfrm>
            <a:off x="4521637" y="4866561"/>
            <a:ext cx="9244727" cy="1975247"/>
          </a:xfrm>
          <a:prstGeom prst="rect">
            <a:avLst/>
          </a:prstGeom>
          <a:noFill/>
          <a:ln/>
        </p:spPr>
        <p:txBody>
          <a:bodyPr wrap="squar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Our Security Surveillance Drone System directly contributes to SDG 11 by enhancing urban security and creating safer communities. The system supports SDG 16 by improving law enforcement capabilities and strengthening institutions responsible for public safety. Our project advances SDG 9 by developing cutting-edge surveillance technology and implementing innovative approaches to public safety.</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2299573"/>
            <a:ext cx="7340917" cy="685800"/>
          </a:xfrm>
          <a:prstGeom prst="rect">
            <a:avLst/>
          </a:prstGeom>
          <a:noFill/>
          <a:ln/>
        </p:spPr>
        <p:txBody>
          <a:bodyPr wrap="none" lIns="0" tIns="0" rIns="0" bIns="0" rtlCol="0" anchor="t"/>
          <a:lstStyle/>
          <a:p>
            <a:pPr algn="l" indent="0" marL="0">
              <a:lnSpc>
                <a:spcPts val="5400"/>
              </a:lnSpc>
              <a:buNone/>
            </a:pPr>
            <a:r>
              <a:rPr lang="en-US" sz="4300" dirty="0">
                <a:solidFill>
                  <a:srgbClr val="FFFFFF"/>
                </a:solidFill>
                <a:latin typeface="Barlow Medium" pitchFamily="34" charset="0"/>
                <a:ea typeface="Barlow Medium" pitchFamily="34" charset="-122"/>
                <a:cs typeface="Barlow Medium" pitchFamily="34" charset="-120"/>
              </a:rPr>
              <a:t>Privacy and Ethical Framework</a:t>
            </a:r>
            <a:endParaRPr lang="en-US" sz="4300" dirty="0"/>
          </a:p>
        </p:txBody>
      </p:sp>
      <p:sp>
        <p:nvSpPr>
          <p:cNvPr id="4" name="Shape 1"/>
          <p:cNvSpPr/>
          <p:nvPr/>
        </p:nvSpPr>
        <p:spPr>
          <a:xfrm>
            <a:off x="6350437" y="3633311"/>
            <a:ext cx="555427" cy="555427"/>
          </a:xfrm>
          <a:prstGeom prst="roundRect">
            <a:avLst>
              <a:gd name="adj" fmla="val 18669"/>
            </a:avLst>
          </a:prstGeom>
          <a:solidFill>
            <a:srgbClr val="790709"/>
          </a:solidFill>
          <a:ln w="15240">
            <a:solidFill>
              <a:srgbClr val="922022"/>
            </a:solidFill>
            <a:prstDash val="solid"/>
          </a:ln>
        </p:spPr>
      </p:sp>
      <p:pic>
        <p:nvPicPr>
          <p:cNvPr id="5" name="Image 1" descr="preencoded.png">    </p:cNvPr>
          <p:cNvPicPr>
            <a:picLocks noChangeAspect="1"/>
          </p:cNvPicPr>
          <p:nvPr/>
        </p:nvPicPr>
        <p:blipFill>
          <a:blip r:embed="rId2"/>
          <a:stretch>
            <a:fillRect/>
          </a:stretch>
        </p:blipFill>
        <p:spPr>
          <a:xfrm>
            <a:off x="6463546" y="3705225"/>
            <a:ext cx="329089" cy="411480"/>
          </a:xfrm>
          <a:prstGeom prst="rect">
            <a:avLst/>
          </a:prstGeom>
        </p:spPr>
      </p:pic>
      <p:sp>
        <p:nvSpPr>
          <p:cNvPr id="6" name="Text 2"/>
          <p:cNvSpPr/>
          <p:nvPr/>
        </p:nvSpPr>
        <p:spPr>
          <a:xfrm>
            <a:off x="7152680" y="3633311"/>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Barlow Medium" pitchFamily="34" charset="0"/>
                <a:ea typeface="Barlow Medium" pitchFamily="34" charset="-122"/>
                <a:cs typeface="Barlow Medium" pitchFamily="34" charset="-120"/>
              </a:rPr>
              <a:t>Data Encryption</a:t>
            </a:r>
            <a:endParaRPr lang="en-US" sz="2150" dirty="0"/>
          </a:p>
        </p:txBody>
      </p:sp>
      <p:sp>
        <p:nvSpPr>
          <p:cNvPr id="7" name="Text 3"/>
          <p:cNvSpPr/>
          <p:nvPr/>
        </p:nvSpPr>
        <p:spPr>
          <a:xfrm>
            <a:off x="7152680" y="4124325"/>
            <a:ext cx="2782372"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AES-256</a:t>
            </a:r>
            <a:endParaRPr lang="en-US" sz="1900" dirty="0"/>
          </a:p>
        </p:txBody>
      </p:sp>
      <p:sp>
        <p:nvSpPr>
          <p:cNvPr id="8" name="Shape 4"/>
          <p:cNvSpPr/>
          <p:nvPr/>
        </p:nvSpPr>
        <p:spPr>
          <a:xfrm>
            <a:off x="10181868" y="3633311"/>
            <a:ext cx="555427" cy="555427"/>
          </a:xfrm>
          <a:prstGeom prst="roundRect">
            <a:avLst>
              <a:gd name="adj" fmla="val 18669"/>
            </a:avLst>
          </a:prstGeom>
          <a:solidFill>
            <a:srgbClr val="790709"/>
          </a:solidFill>
          <a:ln w="15240">
            <a:solidFill>
              <a:srgbClr val="922022"/>
            </a:solidFill>
            <a:prstDash val="solid"/>
          </a:ln>
        </p:spPr>
      </p:sp>
      <p:pic>
        <p:nvPicPr>
          <p:cNvPr id="9" name="Image 2" descr="preencoded.png">    </p:cNvPr>
          <p:cNvPicPr>
            <a:picLocks noChangeAspect="1"/>
          </p:cNvPicPr>
          <p:nvPr/>
        </p:nvPicPr>
        <p:blipFill>
          <a:blip r:embed="rId3"/>
          <a:stretch>
            <a:fillRect/>
          </a:stretch>
        </p:blipFill>
        <p:spPr>
          <a:xfrm>
            <a:off x="10294977" y="3705225"/>
            <a:ext cx="329089" cy="411480"/>
          </a:xfrm>
          <a:prstGeom prst="rect">
            <a:avLst/>
          </a:prstGeom>
        </p:spPr>
      </p:pic>
      <p:sp>
        <p:nvSpPr>
          <p:cNvPr id="10" name="Text 5"/>
          <p:cNvSpPr/>
          <p:nvPr/>
        </p:nvSpPr>
        <p:spPr>
          <a:xfrm>
            <a:off x="10984111" y="3633311"/>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Barlow Medium" pitchFamily="34" charset="0"/>
                <a:ea typeface="Barlow Medium" pitchFamily="34" charset="-122"/>
                <a:cs typeface="Barlow Medium" pitchFamily="34" charset="-120"/>
              </a:rPr>
              <a:t>Access Control</a:t>
            </a:r>
            <a:endParaRPr lang="en-US" sz="2150" dirty="0"/>
          </a:p>
        </p:txBody>
      </p:sp>
      <p:sp>
        <p:nvSpPr>
          <p:cNvPr id="11" name="Text 6"/>
          <p:cNvSpPr/>
          <p:nvPr/>
        </p:nvSpPr>
        <p:spPr>
          <a:xfrm>
            <a:off x="10984111" y="4124325"/>
            <a:ext cx="2782372"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Role-based access</a:t>
            </a:r>
            <a:endParaRPr lang="en-US" sz="1900" dirty="0"/>
          </a:p>
        </p:txBody>
      </p:sp>
      <p:sp>
        <p:nvSpPr>
          <p:cNvPr id="12" name="Shape 7"/>
          <p:cNvSpPr/>
          <p:nvPr/>
        </p:nvSpPr>
        <p:spPr>
          <a:xfrm>
            <a:off x="6350437" y="5043845"/>
            <a:ext cx="555427" cy="555427"/>
          </a:xfrm>
          <a:prstGeom prst="roundRect">
            <a:avLst>
              <a:gd name="adj" fmla="val 18669"/>
            </a:avLst>
          </a:prstGeom>
          <a:solidFill>
            <a:srgbClr val="790709"/>
          </a:solidFill>
          <a:ln w="15240">
            <a:solidFill>
              <a:srgbClr val="922022"/>
            </a:solidFill>
            <a:prstDash val="solid"/>
          </a:ln>
        </p:spPr>
      </p:sp>
      <p:pic>
        <p:nvPicPr>
          <p:cNvPr id="13" name="Image 3" descr="preencoded.png">    </p:cNvPr>
          <p:cNvPicPr>
            <a:picLocks noChangeAspect="1"/>
          </p:cNvPicPr>
          <p:nvPr/>
        </p:nvPicPr>
        <p:blipFill>
          <a:blip r:embed="rId4"/>
          <a:stretch>
            <a:fillRect/>
          </a:stretch>
        </p:blipFill>
        <p:spPr>
          <a:xfrm>
            <a:off x="6463546" y="5115758"/>
            <a:ext cx="329089" cy="411480"/>
          </a:xfrm>
          <a:prstGeom prst="rect">
            <a:avLst/>
          </a:prstGeom>
        </p:spPr>
      </p:pic>
      <p:sp>
        <p:nvSpPr>
          <p:cNvPr id="14" name="Text 8"/>
          <p:cNvSpPr/>
          <p:nvPr/>
        </p:nvSpPr>
        <p:spPr>
          <a:xfrm>
            <a:off x="7152680" y="5043845"/>
            <a:ext cx="2743200" cy="342900"/>
          </a:xfrm>
          <a:prstGeom prst="rect">
            <a:avLst/>
          </a:prstGeom>
          <a:noFill/>
          <a:ln/>
        </p:spPr>
        <p:txBody>
          <a:bodyPr wrap="none" lIns="0" tIns="0" rIns="0" bIns="0" rtlCol="0" anchor="t"/>
          <a:lstStyle/>
          <a:p>
            <a:pPr algn="l" indent="0" marL="0">
              <a:lnSpc>
                <a:spcPts val="2700"/>
              </a:lnSpc>
              <a:buNone/>
            </a:pPr>
            <a:r>
              <a:rPr lang="en-US" sz="2150" dirty="0">
                <a:solidFill>
                  <a:srgbClr val="E5E0DF"/>
                </a:solidFill>
                <a:latin typeface="Barlow Medium" pitchFamily="34" charset="0"/>
                <a:ea typeface="Barlow Medium" pitchFamily="34" charset="-122"/>
                <a:cs typeface="Barlow Medium" pitchFamily="34" charset="-120"/>
              </a:rPr>
              <a:t>Data Retention</a:t>
            </a:r>
            <a:endParaRPr lang="en-US" sz="2150" dirty="0"/>
          </a:p>
        </p:txBody>
      </p:sp>
      <p:sp>
        <p:nvSpPr>
          <p:cNvPr id="15" name="Text 9"/>
          <p:cNvSpPr/>
          <p:nvPr/>
        </p:nvSpPr>
        <p:spPr>
          <a:xfrm>
            <a:off x="7152680" y="5534858"/>
            <a:ext cx="6613684" cy="395049"/>
          </a:xfrm>
          <a:prstGeom prst="rect">
            <a:avLst/>
          </a:prstGeom>
          <a:noFill/>
          <a:ln/>
        </p:spPr>
        <p:txBody>
          <a:bodyPr wrap="none" lIns="0" tIns="0" rIns="0" bIns="0" rtlCol="0" anchor="t"/>
          <a:lstStyle/>
          <a:p>
            <a:pPr algn="l" indent="0" marL="0">
              <a:lnSpc>
                <a:spcPts val="3100"/>
              </a:lnSpc>
              <a:buNone/>
            </a:pPr>
            <a:r>
              <a:rPr lang="en-US" sz="1900" dirty="0">
                <a:solidFill>
                  <a:srgbClr val="E5E0DF"/>
                </a:solidFill>
                <a:latin typeface="Barlow" pitchFamily="34" charset="0"/>
                <a:ea typeface="Barlow" pitchFamily="34" charset="-122"/>
                <a:cs typeface="Barlow" pitchFamily="34" charset="-120"/>
              </a:rPr>
              <a:t>30-day limit</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2025-04-09T04:29:22Z</dcterms:created>
  <dcterms:modified xsi:type="dcterms:W3CDTF">2025-04-09T04:29:22Z</dcterms:modified>
</cp:coreProperties>
</file>